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Gill Sans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GillSans-bold.fntdata"/><Relationship Id="rId12" Type="http://schemas.openxmlformats.org/officeDocument/2006/relationships/font" Target="fonts/Gill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Failed attempts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resnet 50 with raw population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^ w/ data augmentation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stride layers with larger images (889x889x3) with one/ two stride layers before feeding it 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both did worse; bottleneck = low data amounts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Left is without noise, right is model with noise. Left model performed better, but the one on the right places less emphasis on the edges. Future: add more noise.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Rightmost: Noisy image</a:t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note of higher quality images -- took too much memory/time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 title="scalloped circle"/>
          <p:cNvSpPr/>
          <p:nvPr/>
        </p:nvSpPr>
        <p:spPr>
          <a:xfrm>
            <a:off x="3557016" y="630936"/>
            <a:ext cx="5235575" cy="5229225"/>
          </a:xfrm>
          <a:custGeom>
            <a:rect b="b" l="l" r="r" t="t"/>
            <a:pathLst>
              <a:path extrusionOk="0" h="3294" w="3298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215045" y="5979196"/>
            <a:ext cx="8045373" cy="742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i="0" sz="2000" cap="none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1078523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180332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95E04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9067218" y="6375679"/>
            <a:ext cx="2329723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95E04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 rot="5400000">
            <a:off x="4544043" y="-1006365"/>
            <a:ext cx="3593591" cy="1017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 rot="5400000">
            <a:off x="8012185" y="2436522"/>
            <a:ext cx="5600404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2653390" y="-1013705"/>
            <a:ext cx="5600405" cy="8392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3242929" y="1073888"/>
            <a:ext cx="8187071" cy="40646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400"/>
              <a:buFont typeface="Impact"/>
              <a:buNone/>
              <a:defRPr sz="8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242930" y="5159781"/>
            <a:ext cx="7017488" cy="951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b="1" i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3236546" y="6375679"/>
            <a:ext cx="1493947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5279064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9942434" y="6375679"/>
            <a:ext cx="148756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" name="Google Shape;33;p4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34" name="Google Shape;34;p4" title="left scallop shape"/>
            <p:cNvSpPr/>
            <p:nvPr/>
          </p:nvSpPr>
          <p:spPr>
            <a:xfrm>
              <a:off x="0" y="0"/>
              <a:ext cx="2814638" cy="6858000"/>
            </a:xfrm>
            <a:custGeom>
              <a:rect b="b" l="l" r="r" t="t"/>
              <a:pathLst>
                <a:path extrusionOk="0" h="4320" w="1773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5" name="Google Shape;35;p4" title="left scallop inline"/>
            <p:cNvSpPr/>
            <p:nvPr/>
          </p:nvSpPr>
          <p:spPr>
            <a:xfrm>
              <a:off x="874382" y="0"/>
              <a:ext cx="1646238" cy="6858000"/>
            </a:xfrm>
            <a:custGeom>
              <a:rect b="b" l="l" r="r" t="t"/>
              <a:pathLst>
                <a:path extrusionOk="0" h="4320" w="1037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1257300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6647796" y="2286000"/>
            <a:ext cx="48006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1252728" y="381000"/>
            <a:ext cx="10172700" cy="1493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1251678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1257300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6633864" y="2199633"/>
            <a:ext cx="4800600" cy="63252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"/>
          <p:cNvSpPr txBox="1"/>
          <p:nvPr>
            <p:ph idx="4" type="body"/>
          </p:nvPr>
        </p:nvSpPr>
        <p:spPr>
          <a:xfrm>
            <a:off x="6633864" y="2909102"/>
            <a:ext cx="4800600" cy="2996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8337884" y="457199"/>
            <a:ext cx="3092115" cy="11966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b="1" i="0" sz="1900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65051" y="920377"/>
            <a:ext cx="6158418" cy="4985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6pPr>
            <a:lvl7pPr indent="-355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8pPr>
            <a:lvl9pPr indent="-355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8337885" y="1741336"/>
            <a:ext cx="3092115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765051" y="6375679"/>
            <a:ext cx="1233355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2103620" y="6375679"/>
            <a:ext cx="348217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5691014" y="6375679"/>
            <a:ext cx="1232456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9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>
            <p:ph idx="2" type="pic"/>
          </p:nvPr>
        </p:nvSpPr>
        <p:spPr>
          <a:xfrm>
            <a:off x="283464" y="0"/>
            <a:ext cx="7355585" cy="685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Gill Sans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2" name="Google Shape;72;p10" title="right scallop background shape"/>
          <p:cNvSpPr/>
          <p:nvPr/>
        </p:nvSpPr>
        <p:spPr>
          <a:xfrm>
            <a:off x="7389812" y="0"/>
            <a:ext cx="4802188" cy="6858000"/>
          </a:xfrm>
          <a:custGeom>
            <a:rect b="b" l="l" r="r" t="t"/>
            <a:pathLst>
              <a:path extrusionOk="0" h="4320" w="3025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73" name="Google Shape;73;p10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8337883" y="457200"/>
            <a:ext cx="3092117" cy="11966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Gill Sans"/>
              <a:buNone/>
              <a:defRPr b="1" i="0" sz="1900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8337883" y="1741336"/>
            <a:ext cx="3092117" cy="4164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0"/>
          <p:cNvSpPr txBox="1"/>
          <p:nvPr>
            <p:ph idx="10" type="dt"/>
          </p:nvPr>
        </p:nvSpPr>
        <p:spPr>
          <a:xfrm>
            <a:off x="765950" y="6375679"/>
            <a:ext cx="1232456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11" type="ftr"/>
          </p:nvPr>
        </p:nvSpPr>
        <p:spPr>
          <a:xfrm>
            <a:off x="2103621" y="6375679"/>
            <a:ext cx="3482178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5687568" y="6375679"/>
            <a:ext cx="123444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  <a:defRPr b="0" i="0" sz="5100" u="none" cap="none" strike="noStrik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Char char="–"/>
              <a:defRPr b="0" i="0" sz="18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ill Sans"/>
              <a:buChar char="–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 title="Left scallop edge"/>
          <p:cNvSpPr/>
          <p:nvPr/>
        </p:nvSpPr>
        <p:spPr>
          <a:xfrm>
            <a:off x="0" y="0"/>
            <a:ext cx="885825" cy="6858000"/>
          </a:xfrm>
          <a:custGeom>
            <a:rect b="b" l="l" r="r" t="t"/>
            <a:pathLst>
              <a:path extrusionOk="0" h="4320" w="558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2" name="Google Shape;12;p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1.gif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ctrTitle"/>
          </p:nvPr>
        </p:nvSpPr>
        <p:spPr>
          <a:xfrm>
            <a:off x="1078523" y="1098388"/>
            <a:ext cx="10318418" cy="4394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Impact"/>
              <a:buNone/>
            </a:pPr>
            <a:r>
              <a:rPr lang="en-US"/>
              <a:t>ACID</a:t>
            </a:r>
            <a:endParaRPr/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209550" y="5953126"/>
            <a:ext cx="11982450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-US" sz="3600"/>
              <a:t>ANALYZING CENSUS AND IMAGING DATA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3600"/>
              <a:buNone/>
            </a:pPr>
            <a:br>
              <a:rPr lang="en-US" sz="3600"/>
            </a:br>
            <a:endParaRPr sz="3600"/>
          </a:p>
        </p:txBody>
      </p:sp>
      <p:sp>
        <p:nvSpPr>
          <p:cNvPr id="97" name="Google Shape;97;p13"/>
          <p:cNvSpPr txBox="1"/>
          <p:nvPr/>
        </p:nvSpPr>
        <p:spPr>
          <a:xfrm>
            <a:off x="293297" y="6537326"/>
            <a:ext cx="11898703" cy="11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STAT 157: TEAM 18: ALEX KASSIL, CATHERINE CANG, INNA CHERNOMORETS, DEREK TOPPER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br>
              <a:rPr b="1" i="0" lang="en-US" sz="16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b="1" i="0" sz="1600" u="none" cap="none" strike="noStrike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PROBLEM AND SOLUTION</a:t>
            </a:r>
            <a:endParaRPr/>
          </a:p>
        </p:txBody>
      </p:sp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1149328" y="1482876"/>
            <a:ext cx="10178400" cy="3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There are not enough manual resources for countries to monitor their population growth.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But due to vast improvements in satellite technology, there are now daily photos of the entire Earth’s surface. We want to use this wealth of spatial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temporal data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Therefore, we have used open-source satellite imagery from Landsat 8 and census data from Eurostat to create population predictions for the European continent.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Our project: Using satellite images and CNNs to predict population density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 b="18699" l="0" r="0" t="0"/>
          <a:stretch/>
        </p:blipFill>
        <p:spPr>
          <a:xfrm>
            <a:off x="9054850" y="3066950"/>
            <a:ext cx="2456049" cy="32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title="Example Landsat 7 data: Cascina, Ital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050" y="4055875"/>
            <a:ext cx="2249708" cy="18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1374650" y="6076350"/>
            <a:ext cx="20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</a:rPr>
              <a:t>Example of Landsat 7 data (Cascina, Italy)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5">
            <a:alphaModFix/>
          </a:blip>
          <a:srcRect b="0" l="2444" r="2453" t="0"/>
          <a:stretch/>
        </p:blipFill>
        <p:spPr>
          <a:xfrm>
            <a:off x="4494970" y="4055875"/>
            <a:ext cx="3426980" cy="192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5153725" y="6155450"/>
            <a:ext cx="20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</a:rPr>
              <a:t>Satellite images from various sites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9115025" y="6285300"/>
            <a:ext cx="20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434343"/>
                </a:solidFill>
              </a:rPr>
              <a:t>European census data from 2014-18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PAST RESEARCH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1251678" y="1398301"/>
            <a:ext cx="10178400" cy="3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Past research has been done using American and Ugandan population predictions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Regional Population Estimation Using Satellite Imagery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 Deep Learning Approach for Population Estimation from Satellite Imagery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Our modifications: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Increased number of past data generated from our satellite to population model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Comparisons between improved neural network models, including regression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○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Large-scale predictions - more accessible than close-up high-res images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b="-12195" l="0" r="-10668" t="0"/>
          <a:stretch/>
        </p:blipFill>
        <p:spPr>
          <a:xfrm>
            <a:off x="6754725" y="3578200"/>
            <a:ext cx="5184200" cy="32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300" y="3578201"/>
            <a:ext cx="5184206" cy="29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MODELS</a:t>
            </a:r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1212300" y="1349025"/>
            <a:ext cx="7325100" cy="3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Trained on 1384 values</a:t>
            </a:r>
            <a:endParaRPr sz="2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ResNet 50 Base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10 classes for log population density 0-10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Regression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Trained on 2048 values</a:t>
            </a:r>
            <a:endParaRPr sz="24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ResNet 18 Base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Output log population density as a scalar value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Removed Average Pooling layer for Flatten layer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1" lang="en-US"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Regression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w/ Augmentation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Same as Model #2, but with Data augmentation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lphaLcPeriod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Rotations, Shifts, added gaussian noise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675" y="1440600"/>
            <a:ext cx="3526625" cy="23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7675" y="4123730"/>
            <a:ext cx="3526625" cy="2324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MODEL - VISUALIZATIONS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1251675" y="1539900"/>
            <a:ext cx="59508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We adapted ResNet 50 and ResNet 18. Shown are intermediate layer activations.</a:t>
            </a: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200" y="2568876"/>
            <a:ext cx="3581713" cy="352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4275" y="3079975"/>
            <a:ext cx="2986075" cy="30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5">
            <a:alphaModFix/>
          </a:blip>
          <a:srcRect b="3873" l="5642" r="0" t="0"/>
          <a:stretch/>
        </p:blipFill>
        <p:spPr>
          <a:xfrm>
            <a:off x="8674275" y="106875"/>
            <a:ext cx="2986075" cy="30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2201" y="2568876"/>
            <a:ext cx="3954920" cy="352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WORKFLOW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1251678" y="1502726"/>
            <a:ext cx="10178400" cy="3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First, we converted the </a:t>
            </a:r>
            <a:r>
              <a:rPr lang="en-US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satellite images into a resized RGB image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for easier use.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Also tried using </a:t>
            </a:r>
            <a:r>
              <a:rPr lang="en-US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high stride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with higher quality images to downsample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Wrote python scripts to download thousands of .tif images (dozens of gigabytes total)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 then used Keras to build both models with roughly </a:t>
            </a:r>
            <a:r>
              <a:rPr lang="en-US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25 million parameters. 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Then, using CNNs with </a:t>
            </a:r>
            <a:r>
              <a:rPr lang="en-US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input (?, 224, 224, 3),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we made 3 models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Trained with 2048 images, verified on 683 images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Applications: We used a </a:t>
            </a:r>
            <a:r>
              <a:rPr lang="en-US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sliding box to generate heatmaps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of the populations in squares of different regions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Results: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Regression: With data augmentation: </a:t>
            </a: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1.4702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MSE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Regression: Without data augmentation: </a:t>
            </a: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2.0414 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MSE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Classification with 10 classes: </a:t>
            </a: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99.94%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training accuracy, </a:t>
            </a:r>
            <a:r>
              <a:rPr b="1"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74.14%</a:t>
            </a:r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test accuracy</a:t>
            </a:r>
            <a:endParaRPr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940125" y="381000"/>
            <a:ext cx="73926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Impact"/>
              <a:buNone/>
            </a:pPr>
            <a:r>
              <a:rPr lang="en-US"/>
              <a:t>RESULTS - </a:t>
            </a:r>
            <a:r>
              <a:rPr lang="en-US"/>
              <a:t>VISUALIZATIONS 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1019796" y="1352201"/>
            <a:ext cx="5569800" cy="1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Heatmaps generated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Loss plots for classification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01600" lvl="0" marL="2286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https://lh5.googleusercontent.com/bSMgbK6HhDPzkn56zWYmQkUl5oxncdODYTXIs44Mq42BkOulT2UQtzhmv4uCbUj1K_AvxIbx2-YWy1SOULgpZOcOvTCQyr8cktzIrFbN55IKi-XAXy_Wnr3-Mn0YdxtCfjQkvKG9dQE" id="148" name="Google Shape;148;p1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descr="https://lh5.googleusercontent.com/bSMgbK6HhDPzkn56zWYmQkUl5oxncdODYTXIs44Mq42BkOulT2UQtzhmv4uCbUj1K_AvxIbx2-YWy1SOULgpZOcOvTCQyr8cktzIrFbN55IKi-XAXy_Wnr3-Mn0YdxtCfjQkvKG9dQE" id="149" name="Google Shape;149;p19"/>
          <p:cNvSpPr/>
          <p:nvPr/>
        </p:nvSpPr>
        <p:spPr>
          <a:xfrm>
            <a:off x="6096000" y="34290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200" y="3132675"/>
            <a:ext cx="4039824" cy="330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384" y="3132675"/>
            <a:ext cx="6314891" cy="33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075" y="381000"/>
            <a:ext cx="3854325" cy="26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dge">
  <a:themeElements>
    <a:clrScheme name="Badge">
      <a:dk1>
        <a:srgbClr val="000000"/>
      </a:dk1>
      <a:lt1>
        <a:srgbClr val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